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5" r:id="rId12"/>
    <p:sldId id="266" r:id="rId13"/>
    <p:sldId id="267" r:id="rId14"/>
    <p:sldId id="268" r:id="rId15"/>
    <p:sldId id="269" r:id="rId16"/>
    <p:sldId id="272" r:id="rId17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B8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25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949F0-A436-4341-9441-CEFA60F39E90}" type="datetimeFigureOut">
              <a:rPr lang="da-DK" smtClean="0"/>
              <a:t>13-11-2025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2AF5E-7EA6-40E5-B029-0DDC9BE3550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693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2AF5E-7EA6-40E5-B029-0DDC9BE3550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118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3431D-7063-4709-9D2B-9AAA87CDABA3}" type="datetime1">
              <a:rPr lang="da-DK" smtClean="0"/>
              <a:t>13-11-2025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9081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2447-3C52-49B4-968A-3C60970E8565}" type="datetime1">
              <a:rPr lang="da-DK" smtClean="0"/>
              <a:t>13-11-2025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265635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2447-3C52-49B4-968A-3C60970E8565}" type="datetime1">
              <a:rPr lang="da-DK" smtClean="0"/>
              <a:t>13-11-2025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96613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2447-3C52-49B4-968A-3C60970E8565}" type="datetime1">
              <a:rPr lang="da-DK" smtClean="0"/>
              <a:t>13-11-2025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8350713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2447-3C52-49B4-968A-3C60970E8565}" type="datetime1">
              <a:rPr lang="da-DK" smtClean="0"/>
              <a:t>13-11-2025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827796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2447-3C52-49B4-968A-3C60970E8565}" type="datetime1">
              <a:rPr lang="da-DK" smtClean="0"/>
              <a:t>13-11-2025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35868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74642-07C4-49AC-A8D6-8103216A9CAF}" type="datetime1">
              <a:rPr lang="da-DK" smtClean="0"/>
              <a:t>13-11-2025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1076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6EB4D-6A11-4A8C-B846-CF5C4DBAD105}" type="datetime1">
              <a:rPr lang="da-DK" smtClean="0"/>
              <a:t>13-11-2025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927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6DDA-AE4F-4BC7-B778-90A12DB3172A}" type="datetime1">
              <a:rPr lang="da-DK" smtClean="0"/>
              <a:t>13-11-2025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5565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CE4C-6C57-47BE-89F3-65A0491C80AD}" type="datetime1">
              <a:rPr lang="da-DK" smtClean="0"/>
              <a:t>13-11-2025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185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55171-FF0B-4AA7-818F-C8648764E68E}" type="datetime1">
              <a:rPr lang="da-DK" smtClean="0"/>
              <a:t>13-11-2025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8170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A7F3-A404-4762-943A-AB0315B0F21B}" type="datetime1">
              <a:rPr lang="da-DK" smtClean="0"/>
              <a:t>13-11-2025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5512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AA6-506C-471C-B5C5-17961EAC951D}" type="datetime1">
              <a:rPr lang="da-DK" smtClean="0"/>
              <a:t>13-11-2025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4397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AF22-39F2-4262-9E3E-53E9D41302C4}" type="datetime1">
              <a:rPr lang="da-DK" smtClean="0"/>
              <a:t>13-11-2025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505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7014F-1DF1-43CB-9148-895D640483C9}" type="datetime1">
              <a:rPr lang="da-DK" smtClean="0"/>
              <a:t>13-11-2025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93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60409-8B9F-4B66-A610-406EE4DF5909}" type="datetime1">
              <a:rPr lang="da-DK" smtClean="0"/>
              <a:t>13-11-2025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9045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da-DK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12447-3C52-49B4-968A-3C60970E8565}" type="datetime1">
              <a:rPr lang="da-DK" smtClean="0"/>
              <a:t>13-11-2025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F5297-0AF3-4225-B59B-4580084890C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557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Rektangel 3"/>
          <p:cNvSpPr/>
          <p:nvPr/>
        </p:nvSpPr>
        <p:spPr>
          <a:xfrm>
            <a:off x="2230609" y="2459728"/>
            <a:ext cx="9274003" cy="3443934"/>
          </a:xfrm>
          <a:prstGeom prst="rect">
            <a:avLst/>
          </a:prstGeom>
          <a:solidFill>
            <a:srgbClr val="36A9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6" name="Billed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37" y="363906"/>
            <a:ext cx="3515482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ladsholder til tekst 9"/>
          <p:cNvSpPr txBox="1">
            <a:spLocks/>
          </p:cNvSpPr>
          <p:nvPr/>
        </p:nvSpPr>
        <p:spPr>
          <a:xfrm>
            <a:off x="2589213" y="3509963"/>
            <a:ext cx="8807656" cy="1552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indent="0" algn="l" defTabSz="914400" rtl="0" eaLnBrk="1" latinLnBrk="0" hangingPunct="1">
              <a:buNone/>
              <a:defRPr sz="4800" kern="1200">
                <a:solidFill>
                  <a:schemeClr val="bg1"/>
                </a:solidFill>
                <a:latin typeface="GT Walsheim Regular" panose="02000503030000020003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bg1"/>
                </a:solidFill>
                <a:latin typeface="GT Walsheim Regular" panose="02000503030000020003" pitchFamily="50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bg1"/>
                </a:solidFill>
                <a:latin typeface="GT Walsheim Regular" panose="02000503030000020003" pitchFamily="50" charset="0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bg1"/>
                </a:solidFill>
                <a:latin typeface="GT Walsheim Regular" panose="02000503030000020003" pitchFamily="50" charset="0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bg1"/>
                </a:solidFill>
                <a:latin typeface="GT Walsheim Regular" panose="02000503030000020003" pitchFamily="50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4400" dirty="0"/>
              <a:t>SSO (den større skriftlige opgave)</a:t>
            </a:r>
          </a:p>
          <a:p>
            <a:r>
              <a:rPr lang="da-DK" sz="4400" dirty="0"/>
              <a:t>				2026</a:t>
            </a:r>
          </a:p>
        </p:txBody>
      </p:sp>
    </p:spTree>
    <p:extLst>
      <p:ext uri="{BB962C8B-B14F-4D97-AF65-F5344CB8AC3E}">
        <p14:creationId xmlns:p14="http://schemas.microsoft.com/office/powerpoint/2010/main" val="1463575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2A1162-7743-4201-A4B2-A2FD619A9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641" y="624110"/>
            <a:ext cx="10193972" cy="88973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 panose="02000503040000020003" pitchFamily="50" charset="0"/>
              </a:rPr>
              <a:t>Vejledning – forberedelse 2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96E727E-5D7A-4C9C-8CFD-BE107B9EA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7201" y="1513840"/>
            <a:ext cx="9777412" cy="451930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3600" dirty="0">
                <a:latin typeface="GT Walsheim Regular" panose="02000503030000020003" pitchFamily="50" charset="0"/>
              </a:rPr>
              <a:t>Du skal aflevere en opgave </a:t>
            </a:r>
            <a:r>
              <a:rPr lang="da-DK" sz="3600" i="1" dirty="0">
                <a:latin typeface="GT Walsheim Regular" panose="02000503030000020003" pitchFamily="50" charset="0"/>
              </a:rPr>
              <a:t>”Min SSO med foreløbig disposition” </a:t>
            </a:r>
            <a:r>
              <a:rPr lang="da-DK" sz="3600" dirty="0">
                <a:latin typeface="GT Walsheim Regular" panose="02000503030000020003" pitchFamily="50" charset="0"/>
              </a:rPr>
              <a:t>til din dansklærer</a:t>
            </a:r>
            <a:r>
              <a:rPr lang="da-DK" sz="3600" b="1" dirty="0">
                <a:latin typeface="GT Walsheim Regular" panose="02000503030000020003" pitchFamily="50" charset="0"/>
              </a:rPr>
              <a:t> senest man</a:t>
            </a:r>
            <a:r>
              <a:rPr lang="da-DK" sz="3600" dirty="0">
                <a:latin typeface="GT Walsheim Regular" panose="02000503030000020003" pitchFamily="50" charset="0"/>
              </a:rPr>
              <a:t>dag d. 2. marts.</a:t>
            </a:r>
          </a:p>
          <a:p>
            <a:pPr marL="0" indent="0">
              <a:buNone/>
            </a:pPr>
            <a:endParaRPr lang="da-DK" sz="3600" dirty="0">
              <a:latin typeface="GT Walsheim Regular" panose="02000503030000020003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a-DK" sz="3600" dirty="0">
                <a:latin typeface="GT Walsheim Regular" panose="02000503030000020003" pitchFamily="50" charset="0"/>
              </a:rPr>
              <a:t>Denne aflevering er udgangspunktet for din      2. vejledningssamtale med din vejleder.          Husk at medbringe opgaven!</a:t>
            </a:r>
          </a:p>
        </p:txBody>
      </p:sp>
    </p:spTree>
    <p:extLst>
      <p:ext uri="{BB962C8B-B14F-4D97-AF65-F5344CB8AC3E}">
        <p14:creationId xmlns:p14="http://schemas.microsoft.com/office/powerpoint/2010/main" val="2551102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27761" y="624110"/>
            <a:ext cx="10376852" cy="72717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/>
              </a:rPr>
              <a:t>Vejlederens rolle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81200" y="1676400"/>
            <a:ext cx="9868852" cy="418402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3600" dirty="0">
                <a:latin typeface="GT Walsheim Regular" panose="02000503030000020003" pitchFamily="50" charset="0"/>
              </a:rPr>
              <a:t>Vejlederens rolle er at få dig til at tænke videre, overveje nye perspektiver osv.</a:t>
            </a:r>
          </a:p>
          <a:p>
            <a:pPr marL="0" indent="0">
              <a:buNone/>
            </a:pPr>
            <a:endParaRPr lang="da-DK" sz="3600" dirty="0">
              <a:latin typeface="GT Walsheim Regular" panose="02000503030000020003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a-DK" sz="3600" dirty="0">
                <a:latin typeface="GT Walsheim Regular" panose="02000503030000020003" pitchFamily="50" charset="0"/>
              </a:rPr>
              <a:t>Vejlederen må give gode råd til arbejdet med opgaven, men vejlederen må ikke rette det, som du har skrevet eller komme med en forhåndsbedømmelse af det.</a:t>
            </a:r>
          </a:p>
        </p:txBody>
      </p:sp>
    </p:spTree>
    <p:extLst>
      <p:ext uri="{BB962C8B-B14F-4D97-AF65-F5344CB8AC3E}">
        <p14:creationId xmlns:p14="http://schemas.microsoft.com/office/powerpoint/2010/main" val="49626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2561" y="624110"/>
            <a:ext cx="10072052" cy="128089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/>
              </a:rPr>
              <a:t>Opgaveformuleringen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10080" y="1595120"/>
            <a:ext cx="9594532" cy="463877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3200" dirty="0">
                <a:latin typeface="GT Walsheim Regular" panose="02000503030000020003" pitchFamily="50" charset="0"/>
              </a:rPr>
              <a:t>Vejlederen laver din opgaveformulering.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3200" dirty="0">
                <a:latin typeface="GT Walsheim Regular" panose="02000503030000020003" pitchFamily="50" charset="0"/>
              </a:rPr>
              <a:t>MEN du er med til at præge den i vejledningerne (forklar, hvad du vil undersøge, hvad du har læst).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3200" dirty="0">
                <a:latin typeface="GT Walsheim Regular" panose="02000503030000020003" pitchFamily="50" charset="0"/>
              </a:rPr>
              <a:t>Opgaveformuleringen skal indeholde noget for dig </a:t>
            </a:r>
            <a:r>
              <a:rPr lang="da-DK" sz="3200" b="1" dirty="0">
                <a:latin typeface="GT Walsheim Regular" panose="02000503030000020003" pitchFamily="50" charset="0"/>
              </a:rPr>
              <a:t>ukendt</a:t>
            </a:r>
            <a:r>
              <a:rPr lang="da-DK" sz="3200" dirty="0">
                <a:latin typeface="GT Walsheim Regular" panose="02000503030000020003" pitchFamily="50" charset="0"/>
              </a:rPr>
              <a:t>. Det kan være en ny tekst, som du skal analysere i opgaven, et nyt aspekt, som du skal forholde dig til eller en ukendt graf/figur du skal inddrage.</a:t>
            </a:r>
          </a:p>
        </p:txBody>
      </p:sp>
    </p:spTree>
    <p:extLst>
      <p:ext uri="{BB962C8B-B14F-4D97-AF65-F5344CB8AC3E}">
        <p14:creationId xmlns:p14="http://schemas.microsoft.com/office/powerpoint/2010/main" val="1045648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5441" y="624110"/>
            <a:ext cx="9889172" cy="128089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/>
              </a:rPr>
              <a:t>Krav til opgavebesvarelsen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082800" y="1341120"/>
            <a:ext cx="9421812" cy="50698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Egen forside med navn, klasse, dato + opgaveformulering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Resumé på dansk (ca. 150 ord)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Indholdsfortegnelse med henvisning til sidetal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Indledning (med inddragelse af den stillede problemformulering)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Besvarelse af selve opgaven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Konklusion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Litteraturliste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Evt. bilag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Noteapparat løbende i opgaven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a-DK" sz="2400" dirty="0">
                <a:latin typeface="GT Walsheim Regular" panose="02000503030000020003" pitchFamily="50" charset="0"/>
              </a:rPr>
              <a:t>Brug opgaveskabelonen (findes på hf-progressionspilen)</a:t>
            </a:r>
          </a:p>
        </p:txBody>
      </p:sp>
    </p:spTree>
    <p:extLst>
      <p:ext uri="{BB962C8B-B14F-4D97-AF65-F5344CB8AC3E}">
        <p14:creationId xmlns:p14="http://schemas.microsoft.com/office/powerpoint/2010/main" val="3109167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98613" y="624110"/>
            <a:ext cx="9905999" cy="73733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/>
              </a:rPr>
              <a:t>Opgavens omfang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50720" y="1673948"/>
            <a:ext cx="9753600" cy="45497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Der kan ikke angives faste regler for omfanget, da det afhænger af det fag, som du skriver opgaven i.</a:t>
            </a:r>
          </a:p>
          <a:p>
            <a:pPr marL="0" indent="0">
              <a:buNone/>
            </a:pPr>
            <a:endParaRPr lang="da-DK" sz="2800" dirty="0">
              <a:latin typeface="GT Walsheim Regular" panose="02000503030000020003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Normalt vil omfanget være 10-15 sider.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2800" dirty="0">
                <a:latin typeface="GT Walsheim Regular" panose="02000503030000020003" pitchFamily="50" charset="0"/>
              </a:rPr>
              <a:t>	Disse sider regnes fra og med indledningen til og med 	konklusion; dvs. forside, indholdsfortegnelse, fodnoter, 	litteraturliste, figurer, tabeller og illustrationer tæller 	ikke med.</a:t>
            </a:r>
          </a:p>
          <a:p>
            <a:pPr lvl="2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60737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6721" y="624110"/>
            <a:ext cx="9807892" cy="128089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/>
              </a:rPr>
              <a:t>Krav til afleveringen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869440" y="1239520"/>
            <a:ext cx="9936480" cy="5262880"/>
          </a:xfrm>
        </p:spPr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Afleveringen skal ske rettidigt!</a:t>
            </a:r>
          </a:p>
          <a:p>
            <a:pPr marL="457200" lvl="1" indent="0">
              <a:buNone/>
            </a:pPr>
            <a:r>
              <a:rPr lang="da-DK" sz="2800" dirty="0">
                <a:latin typeface="GT Walsheim Regular" panose="02000503030000020003" pitchFamily="50" charset="0"/>
              </a:rPr>
              <a:t>	- dvs. </a:t>
            </a:r>
            <a:r>
              <a:rPr lang="da-DK" sz="2800" b="1" dirty="0">
                <a:latin typeface="GT Walsheim Regular" panose="02000503030000020003" pitchFamily="50" charset="0"/>
              </a:rPr>
              <a:t>senest</a:t>
            </a:r>
            <a:r>
              <a:rPr lang="da-DK" sz="2800" dirty="0">
                <a:latin typeface="GT Walsheim Regular" panose="02000503030000020003" pitchFamily="50" charset="0"/>
              </a:rPr>
              <a:t> onsdag d. 25. marts kl. 15.00.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Afleveringen sker </a:t>
            </a:r>
            <a:r>
              <a:rPr lang="da-DK" sz="2800" b="1" dirty="0">
                <a:latin typeface="GT Walsheim Regular" panose="02000503030000020003" pitchFamily="50" charset="0"/>
              </a:rPr>
              <a:t>elektronisk</a:t>
            </a:r>
            <a:r>
              <a:rPr lang="da-DK" sz="2800" dirty="0">
                <a:latin typeface="GT Walsheim Regular" panose="02000503030000020003" pitchFamily="50" charset="0"/>
              </a:rPr>
              <a:t> i Netprøver.dk i </a:t>
            </a:r>
            <a:r>
              <a:rPr lang="da-DK" sz="2800" b="1" dirty="0">
                <a:latin typeface="GT Walsheim Regular" panose="02000503030000020003" pitchFamily="50" charset="0"/>
              </a:rPr>
              <a:t>pdf-format</a:t>
            </a:r>
            <a:r>
              <a:rPr lang="da-DK" sz="2800" dirty="0">
                <a:latin typeface="GT Walsheim Regular" panose="02000503030000020003" pitchFamily="50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Husk at sætte flueben i Tro og Love-erklæringen, der bekræfter, at din besvarelse er dit eget selvstændige arbejde.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Sørg for at tage </a:t>
            </a:r>
            <a:r>
              <a:rPr lang="da-DK" sz="2800" dirty="0" err="1">
                <a:latin typeface="GT Walsheim Regular" panose="02000503030000020003" pitchFamily="50" charset="0"/>
              </a:rPr>
              <a:t>back-up</a:t>
            </a:r>
            <a:r>
              <a:rPr lang="da-DK" sz="2800" dirty="0">
                <a:latin typeface="GT Walsheim Regular" panose="02000503030000020003" pitchFamily="50" charset="0"/>
              </a:rPr>
              <a:t> af din opgave løbende – også andre steder end på din computer, f.eks. i Lectio.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Tjek allerede nu, at din computer fungerer optimalt – få  hjælp hos PM.</a:t>
            </a:r>
          </a:p>
        </p:txBody>
      </p:sp>
    </p:spTree>
    <p:extLst>
      <p:ext uri="{BB962C8B-B14F-4D97-AF65-F5344CB8AC3E}">
        <p14:creationId xmlns:p14="http://schemas.microsoft.com/office/powerpoint/2010/main" val="596354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FD45B7-EFDC-47E7-8A23-73E35493A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161" y="624110"/>
            <a:ext cx="9970452" cy="128089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 panose="02000503040000020003" pitchFamily="50" charset="0"/>
              </a:rPr>
              <a:t>Workshops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0BE3A2-A359-430E-8529-B4D70A81B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640" y="1524000"/>
            <a:ext cx="9431972" cy="50596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Der vil være hjælp til din SSO i studiecentret i skriveugen: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2400" dirty="0">
                <a:latin typeface="GT Walsheim Regular" panose="02000503030000020003" pitchFamily="50" charset="0"/>
              </a:rPr>
              <a:t>Mandag d. 23. marts: Hjælp til SSO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2400" dirty="0">
                <a:latin typeface="GT Walsheim Regular" panose="02000503030000020003" pitchFamily="50" charset="0"/>
              </a:rPr>
              <a:t>Tirsdag d. 24. marts: Hjælp til at gøre opgaven færdig. (korrekturlæsning og tjek af opsætning, noter m.m.)</a:t>
            </a:r>
          </a:p>
          <a:p>
            <a:pPr marL="457200" lvl="1" indent="0">
              <a:buNone/>
            </a:pPr>
            <a:endParaRPr lang="da-DK" sz="2400" dirty="0">
              <a:latin typeface="GT Walsheim Regular" panose="02000503030000020003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Husk korrekturlæsning og tjek af formalia inden aflevering af SSO. </a:t>
            </a:r>
          </a:p>
          <a:p>
            <a:pPr>
              <a:buFont typeface="Wingdings" panose="05000000000000000000" pitchFamily="2" charset="2"/>
              <a:buChar char="Ø"/>
            </a:pPr>
            <a:endParaRPr lang="da-DK" sz="2400" dirty="0">
              <a:latin typeface="GT Walsheim Regular" panose="02000503030000020003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Lav </a:t>
            </a:r>
            <a:r>
              <a:rPr lang="da-DK" sz="2400">
                <a:latin typeface="GT Walsheim Regular" panose="02000503030000020003" pitchFamily="50" charset="0"/>
              </a:rPr>
              <a:t>dele af opgaven </a:t>
            </a:r>
            <a:r>
              <a:rPr lang="da-DK" sz="2400" dirty="0">
                <a:latin typeface="GT Walsheim Regular" panose="02000503030000020003" pitchFamily="50" charset="0"/>
              </a:rPr>
              <a:t>på skolen – i fælles lokale med andre opgaveskrivere.</a:t>
            </a:r>
          </a:p>
          <a:p>
            <a:pPr marL="0" indent="0">
              <a:buNone/>
            </a:pPr>
            <a:endParaRPr lang="da-DK" sz="2400" dirty="0">
              <a:latin typeface="GT Walsheim Regular" panose="0200050303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690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83583"/>
            <a:ext cx="10515600" cy="919162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 panose="02000503040000020003" pitchFamily="50" charset="0"/>
              </a:rPr>
              <a:t>SSO i 2.hf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73000" y="2002745"/>
            <a:ext cx="9870440" cy="417421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I foråret i 2.hf skal du udarbejde en større skriftlig opgave (SSO).</a:t>
            </a:r>
          </a:p>
          <a:p>
            <a:pPr marL="0" indent="0">
              <a:buNone/>
            </a:pPr>
            <a:endParaRPr lang="da-DK" sz="2800" dirty="0">
              <a:latin typeface="GT Walsheim Regular" panose="02000503030000020003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Opgaven er en del af en samlet hf-eksamen.</a:t>
            </a:r>
          </a:p>
          <a:p>
            <a:pPr marL="0" indent="0">
              <a:buNone/>
            </a:pPr>
            <a:endParaRPr lang="da-DK" sz="2800" dirty="0">
              <a:latin typeface="GT Walsheim Regular" panose="02000503030000020003" pitchFamily="50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Karakteren for din SSO indgår i dit karaktergennemsnit med vægt 1,5.</a:t>
            </a:r>
          </a:p>
        </p:txBody>
      </p:sp>
      <p:pic>
        <p:nvPicPr>
          <p:cNvPr id="5" name="Billed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590" y="367621"/>
            <a:ext cx="3498850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60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2721" y="624110"/>
            <a:ext cx="10061892" cy="645890"/>
          </a:xfrm>
        </p:spPr>
        <p:txBody>
          <a:bodyPr>
            <a:no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 panose="02000503040000020003"/>
              </a:rPr>
              <a:t>Tidsplan for dit SSO-forløb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788160" y="1270000"/>
            <a:ext cx="9716452" cy="53238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Senest tirsdag d. 20. januar: </a:t>
            </a:r>
            <a:r>
              <a:rPr lang="da-DK" sz="2400" b="1" dirty="0">
                <a:latin typeface="GT Walsheim Regular" panose="02000503030000020003" pitchFamily="50" charset="0"/>
              </a:rPr>
              <a:t>besvar spørgeskema </a:t>
            </a:r>
            <a:r>
              <a:rPr lang="da-DK" sz="2400" dirty="0">
                <a:latin typeface="GT Walsheim Regular" panose="02000503030000020003" pitchFamily="50" charset="0"/>
              </a:rPr>
              <a:t>i Lectio om valg af fag og angivelse af (foreløbig) område.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Onsdag d. 28. januar: </a:t>
            </a:r>
            <a:r>
              <a:rPr lang="da-DK" sz="2400" b="1" dirty="0">
                <a:latin typeface="GT Walsheim Regular" panose="02000503030000020003" pitchFamily="50" charset="0"/>
              </a:rPr>
              <a:t>godkendelsesarket </a:t>
            </a:r>
            <a:r>
              <a:rPr lang="da-DK" sz="2400" dirty="0">
                <a:latin typeface="GT Walsheim Regular" panose="02000503030000020003" pitchFamily="50" charset="0"/>
              </a:rPr>
              <a:t>afleveres på kontoret med din og vejleders underskrift.</a:t>
            </a:r>
            <a:r>
              <a:rPr lang="da-DK" sz="2400" b="1" dirty="0">
                <a:latin typeface="GT Walsheim Regular" panose="02000503030000020003" pitchFamily="50" charset="0"/>
              </a:rPr>
              <a:t> G</a:t>
            </a:r>
            <a:r>
              <a:rPr lang="da-DK" sz="2400" dirty="0">
                <a:latin typeface="GT Walsheim Regular" panose="02000503030000020003" pitchFamily="50" charset="0"/>
              </a:rPr>
              <a:t>odkendelsesarket </a:t>
            </a:r>
            <a:r>
              <a:rPr lang="da-DK" sz="2400" b="1" dirty="0">
                <a:latin typeface="GT Walsheim Regular" panose="02000503030000020003" pitchFamily="50" charset="0"/>
              </a:rPr>
              <a:t>f</a:t>
            </a:r>
            <a:r>
              <a:rPr lang="da-DK" sz="2400" dirty="0">
                <a:latin typeface="GT Walsheim Regular" panose="02000503030000020003" pitchFamily="50" charset="0"/>
              </a:rPr>
              <a:t>ungerer som din </a:t>
            </a:r>
            <a:r>
              <a:rPr lang="da-DK" sz="2400" b="1" dirty="0">
                <a:latin typeface="GT Walsheim Regular" panose="02000503030000020003" pitchFamily="50" charset="0"/>
              </a:rPr>
              <a:t>eksamenstilmelding!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Dit valg af fag er </a:t>
            </a:r>
            <a:r>
              <a:rPr lang="da-DK" sz="2400" b="1" dirty="0">
                <a:latin typeface="GT Walsheim Regular" panose="02000503030000020003" pitchFamily="50" charset="0"/>
              </a:rPr>
              <a:t>bindende!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Februar-marts: 2 samtaler med din vejleder – se dit skema.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Onsdag d. 18. marts kl. 15.00: din opgaveformulering udleveres i auditoriet.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Onsdag d. 25. marts inden kl. 15.00: du afleverer din SSO elektronisk i </a:t>
            </a:r>
            <a:r>
              <a:rPr lang="da-DK" sz="2400" b="1" dirty="0">
                <a:latin typeface="GT Walsheim Regular" panose="02000503030000020003" pitchFamily="50" charset="0"/>
              </a:rPr>
              <a:t>Netprøver.dk i pdf-format.</a:t>
            </a:r>
          </a:p>
        </p:txBody>
      </p:sp>
    </p:spTree>
    <p:extLst>
      <p:ext uri="{BB962C8B-B14F-4D97-AF65-F5344CB8AC3E}">
        <p14:creationId xmlns:p14="http://schemas.microsoft.com/office/powerpoint/2010/main" val="396524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74801" y="624110"/>
            <a:ext cx="9929812" cy="76781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 panose="02000503040000020003"/>
              </a:rPr>
              <a:t>Valg af fag til SSO 1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869440" y="1391920"/>
            <a:ext cx="9635172" cy="470408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Du skal lave opgaven i 1-2 fag.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Mindst ét af fagene skal være på </a:t>
            </a:r>
            <a:r>
              <a:rPr lang="da-DK" sz="2800" b="1" dirty="0">
                <a:latin typeface="GT Walsheim Regular" panose="02000503030000020003" pitchFamily="50" charset="0"/>
              </a:rPr>
              <a:t>A- eller B-niveau</a:t>
            </a:r>
            <a:r>
              <a:rPr lang="da-DK" sz="2800" dirty="0">
                <a:latin typeface="GT Walsheim Regular" panose="02000503030000020003" pitchFamily="50" charset="0"/>
              </a:rPr>
              <a:t>, dvs. dansk, engelsk, historie eller et fagpakke- eller valgfag på B-niveau.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Faget skal indgå med det højeste niveau, som du har faget på.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Faggrupperne ks og </a:t>
            </a:r>
            <a:r>
              <a:rPr lang="da-DK" sz="2800" dirty="0" err="1">
                <a:latin typeface="GT Walsheim Regular" panose="02000503030000020003" pitchFamily="50" charset="0"/>
              </a:rPr>
              <a:t>nf</a:t>
            </a:r>
            <a:r>
              <a:rPr lang="da-DK" sz="2800" dirty="0">
                <a:latin typeface="GT Walsheim Regular" panose="02000503030000020003" pitchFamily="50" charset="0"/>
              </a:rPr>
              <a:t> regnes for enkeltfag: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2600" dirty="0">
                <a:latin typeface="GT Walsheim Regular" panose="02000503030000020003" pitchFamily="50" charset="0"/>
              </a:rPr>
              <a:t>Historie B, religion C og samfundsfag 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2600" dirty="0">
                <a:latin typeface="GT Walsheim Regular" panose="02000503030000020003" pitchFamily="50" charset="0"/>
              </a:rPr>
              <a:t>Biologi C, geografi C og kemi C</a:t>
            </a:r>
          </a:p>
        </p:txBody>
      </p:sp>
    </p:spTree>
    <p:extLst>
      <p:ext uri="{BB962C8B-B14F-4D97-AF65-F5344CB8AC3E}">
        <p14:creationId xmlns:p14="http://schemas.microsoft.com/office/powerpoint/2010/main" val="3734605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93521" y="624110"/>
            <a:ext cx="10011092" cy="83893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 panose="02000503040000020003"/>
              </a:rPr>
              <a:t>Valg af fag til SSO 2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10080" y="1463040"/>
            <a:ext cx="9594532" cy="46634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2800" b="1" dirty="0">
                <a:latin typeface="GT Walsheim Regular" panose="02000503030000020003" pitchFamily="50" charset="0"/>
              </a:rPr>
              <a:t>Det anbefales, at du skriver SSO i ét fag</a:t>
            </a:r>
            <a:r>
              <a:rPr lang="da-DK" sz="2800" dirty="0">
                <a:latin typeface="GT Walsheim Regular" panose="02000503030000020003" pitchFamily="50" charset="0"/>
              </a:rPr>
              <a:t>, som så skal være på mindst B-niveau.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Men hvis dit emne bedst kan belyses ved at inddrage 2 fag, vælger du 2 fag. Her må det 2. fag gerne være på C-niveau.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Samtidig med, at du vælger fag, skal du også vælge emne.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Husk at tale med dine lærere om dine ideer til emne.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Din vejleder skal godkende dit emne.</a:t>
            </a:r>
          </a:p>
        </p:txBody>
      </p:sp>
    </p:spTree>
    <p:extLst>
      <p:ext uri="{BB962C8B-B14F-4D97-AF65-F5344CB8AC3E}">
        <p14:creationId xmlns:p14="http://schemas.microsoft.com/office/powerpoint/2010/main" val="3500325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841" y="386080"/>
            <a:ext cx="10244772" cy="93472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 panose="02000503040000020003"/>
              </a:rPr>
              <a:t>Tildeling af vejleder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326640" y="1249680"/>
            <a:ext cx="9177972" cy="498421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Skolen tildeler vejleder, når du har valgt fag.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2400" dirty="0">
                <a:latin typeface="GT Walsheim Regular" panose="02000503030000020003" pitchFamily="50" charset="0"/>
              </a:rPr>
              <a:t>Vær opmærksom på, at din vejleder ikke altid er din egen lærer.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2400" dirty="0">
                <a:latin typeface="GT Walsheim Regular" panose="02000503030000020003" pitchFamily="50" charset="0"/>
              </a:rPr>
              <a:t>Din vejleder er med i alle opgaveforløbets faser:</a:t>
            </a:r>
          </a:p>
          <a:p>
            <a:pPr marL="0" indent="0">
              <a:buNone/>
            </a:pPr>
            <a:r>
              <a:rPr lang="da-DK" sz="2400" dirty="0">
                <a:latin typeface="GT Walsheim Regular" panose="02000503030000020003" pitchFamily="50" charset="0"/>
              </a:rPr>
              <a:t>	- valg af emne - kan der laves en opgaveformulering?</a:t>
            </a:r>
          </a:p>
          <a:p>
            <a:pPr marL="0" indent="0">
              <a:buNone/>
            </a:pPr>
            <a:r>
              <a:rPr lang="da-DK" sz="2400" dirty="0">
                <a:latin typeface="GT Walsheim Regular" panose="02000503030000020003" pitchFamily="50" charset="0"/>
              </a:rPr>
              <a:t>	- vejledningssamtaler.</a:t>
            </a:r>
          </a:p>
          <a:p>
            <a:pPr marL="0" indent="0">
              <a:buNone/>
            </a:pPr>
            <a:r>
              <a:rPr lang="da-DK" sz="2400" dirty="0">
                <a:latin typeface="GT Walsheim Regular" panose="02000503030000020003" pitchFamily="50" charset="0"/>
              </a:rPr>
              <a:t>	- udarbejdelse af din opgaveformulering.</a:t>
            </a:r>
          </a:p>
          <a:p>
            <a:pPr marL="0" indent="0">
              <a:buNone/>
            </a:pPr>
            <a:r>
              <a:rPr lang="da-DK" sz="2400" dirty="0">
                <a:latin typeface="GT Walsheim Regular" panose="02000503030000020003" pitchFamily="50" charset="0"/>
              </a:rPr>
              <a:t>	- censur: din vejleder bedømmer din SSO sammen med en   	 	  censor udefra.</a:t>
            </a:r>
          </a:p>
        </p:txBody>
      </p:sp>
    </p:spTree>
    <p:extLst>
      <p:ext uri="{BB962C8B-B14F-4D97-AF65-F5344CB8AC3E}">
        <p14:creationId xmlns:p14="http://schemas.microsoft.com/office/powerpoint/2010/main" val="1810941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0960" y="624110"/>
            <a:ext cx="10173653" cy="76781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 panose="02000503040000020003"/>
              </a:rPr>
              <a:t>Eksamenstilmelding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001520" y="1706880"/>
            <a:ext cx="9503092" cy="420434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3200" dirty="0">
                <a:latin typeface="GT Walsheim Regular" panose="02000503030000020003" pitchFamily="50" charset="0"/>
              </a:rPr>
              <a:t>Godkendelsesarket fungerer som </a:t>
            </a:r>
            <a:r>
              <a:rPr lang="da-DK" sz="3200" b="1" dirty="0">
                <a:latin typeface="GT Walsheim Regular" panose="02000503030000020003" pitchFamily="50" charset="0"/>
              </a:rPr>
              <a:t>eksamenstilmelding!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3200" dirty="0">
                <a:latin typeface="GT Walsheim Regular" panose="02000503030000020003" pitchFamily="50" charset="0"/>
              </a:rPr>
              <a:t>Godkendelsesarket skal afleveres senest onsdag d. 28. januar 	kl. 12.00 på kontoret med din og din vejleders underskrift.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a-DK" sz="3200" dirty="0">
                <a:latin typeface="GT Walsheim Regular" panose="02000503030000020003" pitchFamily="50" charset="0"/>
              </a:rPr>
              <a:t>Dit valg af fag er </a:t>
            </a:r>
            <a:r>
              <a:rPr lang="da-DK" sz="3200" b="1" dirty="0">
                <a:latin typeface="GT Walsheim Regular" panose="02000503030000020003" pitchFamily="50" charset="0"/>
              </a:rPr>
              <a:t>bindende!</a:t>
            </a:r>
          </a:p>
        </p:txBody>
      </p:sp>
    </p:spTree>
    <p:extLst>
      <p:ext uri="{BB962C8B-B14F-4D97-AF65-F5344CB8AC3E}">
        <p14:creationId xmlns:p14="http://schemas.microsoft.com/office/powerpoint/2010/main" val="4144674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39521" y="416560"/>
            <a:ext cx="10265092" cy="89408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/>
              </a:rPr>
              <a:t>Vejledning - obligatorisk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239520" y="1310640"/>
            <a:ext cx="10265092" cy="51308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2800" dirty="0">
                <a:latin typeface="GT Walsheim Regular" panose="02000503030000020003" pitchFamily="50" charset="0"/>
              </a:rPr>
              <a:t>Du har 2 vejledninger i februar og marts:</a:t>
            </a:r>
          </a:p>
          <a:p>
            <a:pPr marL="0" indent="0">
              <a:buNone/>
            </a:pPr>
            <a:r>
              <a:rPr lang="da-DK" sz="2800" dirty="0">
                <a:latin typeface="GT Walsheim Regular" panose="02000503030000020003" pitchFamily="50" charset="0"/>
              </a:rPr>
              <a:t>Onsdag d. 4. februar eller torsdag d. 5. februar kl. 15-16.30</a:t>
            </a:r>
          </a:p>
          <a:p>
            <a:pPr marL="0" indent="0">
              <a:buNone/>
            </a:pPr>
            <a:r>
              <a:rPr lang="da-DK" sz="2800" dirty="0">
                <a:latin typeface="GT Walsheim Regular" panose="02000503030000020003" pitchFamily="50" charset="0"/>
              </a:rPr>
              <a:t>Tirsdag d. 3. marts eller onsdag d. 4. marts kl. 15-16.30</a:t>
            </a:r>
          </a:p>
          <a:p>
            <a:pPr marL="0" indent="0">
              <a:buNone/>
            </a:pPr>
            <a:r>
              <a:rPr lang="da-DK" sz="2800" b="1" dirty="0">
                <a:latin typeface="GT Walsheim Regular" panose="02000503030000020003" pitchFamily="50" charset="0"/>
              </a:rPr>
              <a:t>Der er mødepligt</a:t>
            </a:r>
            <a:r>
              <a:rPr lang="da-DK" sz="2800" dirty="0">
                <a:latin typeface="GT Walsheim Regular" panose="02000503030000020003" pitchFamily="50" charset="0"/>
              </a:rPr>
              <a:t> til vejledningen, selvom den er efter kl. 15!  </a:t>
            </a:r>
          </a:p>
          <a:p>
            <a:pPr marL="0" indent="0">
              <a:buNone/>
            </a:pPr>
            <a:r>
              <a:rPr lang="da-DK" sz="2800" dirty="0">
                <a:latin typeface="GT Walsheim Regular" panose="02000503030000020003" pitchFamily="50" charset="0"/>
              </a:rPr>
              <a:t>(sørg for at bytte vagt, hvis du skal på arbejde).</a:t>
            </a:r>
          </a:p>
          <a:p>
            <a:pPr marL="0" indent="0">
              <a:buNone/>
            </a:pPr>
            <a:endParaRPr lang="da-DK" sz="2800" dirty="0">
              <a:latin typeface="GT Walsheim Regular" panose="02000503030000020003" pitchFamily="50" charset="0"/>
            </a:endParaRPr>
          </a:p>
          <a:p>
            <a:pPr marL="0" indent="0">
              <a:buNone/>
            </a:pPr>
            <a:r>
              <a:rPr lang="da-DK" sz="2800" dirty="0">
                <a:latin typeface="GT Walsheim Regular" panose="02000503030000020003" pitchFamily="50" charset="0"/>
              </a:rPr>
              <a:t>Din 3. vejledning finder sted i skriveugen, nemlig mandag </a:t>
            </a:r>
          </a:p>
          <a:p>
            <a:pPr marL="0" indent="0">
              <a:buNone/>
            </a:pPr>
            <a:r>
              <a:rPr lang="da-DK" sz="2800" dirty="0">
                <a:latin typeface="GT Walsheim Regular" panose="02000503030000020003" pitchFamily="50" charset="0"/>
              </a:rPr>
              <a:t>d. 23. marts - tidspunkt for 3. vejledning aftales med din vejleder.</a:t>
            </a:r>
          </a:p>
        </p:txBody>
      </p:sp>
    </p:spTree>
    <p:extLst>
      <p:ext uri="{BB962C8B-B14F-4D97-AF65-F5344CB8AC3E}">
        <p14:creationId xmlns:p14="http://schemas.microsoft.com/office/powerpoint/2010/main" val="2573941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881" y="624110"/>
            <a:ext cx="10051732" cy="747490"/>
          </a:xfrm>
        </p:spPr>
        <p:txBody>
          <a:bodyPr>
            <a:normAutofit/>
          </a:bodyPr>
          <a:lstStyle/>
          <a:p>
            <a:pPr algn="ctr"/>
            <a:r>
              <a:rPr lang="da-DK" sz="4000" dirty="0">
                <a:solidFill>
                  <a:srgbClr val="00B050"/>
                </a:solidFill>
                <a:latin typeface="GT Walsheim Bold"/>
              </a:rPr>
              <a:t>Vejledning – forberedelse 1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062481" y="1645920"/>
            <a:ext cx="9635172" cy="42570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a-DK" sz="3200" dirty="0">
                <a:latin typeface="GT Walsheim Regular" panose="02000503030000020003" pitchFamily="50" charset="0"/>
              </a:rPr>
              <a:t>Du </a:t>
            </a:r>
            <a:r>
              <a:rPr lang="da-DK" sz="3200" b="1" dirty="0">
                <a:latin typeface="GT Walsheim Regular" panose="02000503030000020003" pitchFamily="50" charset="0"/>
              </a:rPr>
              <a:t>skal</a:t>
            </a:r>
            <a:r>
              <a:rPr lang="da-DK" sz="3200" dirty="0">
                <a:latin typeface="GT Walsheim Regular" panose="02000503030000020003" pitchFamily="50" charset="0"/>
              </a:rPr>
              <a:t> forberede dig til dine vejledninger:</a:t>
            </a:r>
          </a:p>
          <a:p>
            <a:pPr>
              <a:buFont typeface="Wingdings" panose="05000000000000000000" pitchFamily="2" charset="2"/>
              <a:buChar char="Ø"/>
            </a:pPr>
            <a:endParaRPr lang="da-DK" sz="3200" dirty="0">
              <a:latin typeface="GT Walsheim Regular" panose="02000503030000020003" pitchFamily="50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3200" dirty="0">
                <a:latin typeface="GT Walsheim Regular" panose="02000503030000020003" pitchFamily="50" charset="0"/>
              </a:rPr>
              <a:t>Vær aktiv – stil spørgsmål.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3200" dirty="0">
                <a:latin typeface="GT Walsheim Regular" panose="02000503030000020003" pitchFamily="50" charset="0"/>
              </a:rPr>
              <a:t>Formuler </a:t>
            </a:r>
            <a:r>
              <a:rPr lang="da-DK" sz="3200" dirty="0" err="1">
                <a:latin typeface="GT Walsheim Regular" panose="02000503030000020003" pitchFamily="50" charset="0"/>
              </a:rPr>
              <a:t>hv</a:t>
            </a:r>
            <a:r>
              <a:rPr lang="da-DK" sz="3200" dirty="0">
                <a:latin typeface="GT Walsheim Regular" panose="02000503030000020003" pitchFamily="50" charset="0"/>
              </a:rPr>
              <a:t>-spørgsmål til dit emne.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3200" dirty="0">
                <a:latin typeface="GT Walsheim Regular" panose="02000503030000020003" pitchFamily="50" charset="0"/>
              </a:rPr>
              <a:t>Disponer dit stof.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3200" dirty="0">
                <a:latin typeface="GT Walsheim Regular" panose="02000503030000020003" pitchFamily="50" charset="0"/>
              </a:rPr>
              <a:t>Vis dit materiale frem.</a:t>
            </a:r>
          </a:p>
          <a:p>
            <a:pPr marL="457200" lvl="1" indent="0">
              <a:buNone/>
            </a:pPr>
            <a:endParaRPr lang="da-DK" sz="2400" dirty="0">
              <a:latin typeface="GT Walsheim Regular" panose="0200050303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64577"/>
      </p:ext>
    </p:extLst>
  </p:cSld>
  <p:clrMapOvr>
    <a:masterClrMapping/>
  </p:clrMapOvr>
</p:sld>
</file>

<file path=ppt/theme/theme1.xml><?xml version="1.0" encoding="utf-8"?>
<a:theme xmlns:a="http://schemas.openxmlformats.org/drawingml/2006/main" name="Visk">
  <a:themeElements>
    <a:clrScheme name="Visk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Vis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s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363</TotalTime>
  <Words>1027</Words>
  <Application>Microsoft Office PowerPoint</Application>
  <PresentationFormat>Widescreen</PresentationFormat>
  <Paragraphs>100</Paragraphs>
  <Slides>16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4" baseType="lpstr">
      <vt:lpstr>Arial</vt:lpstr>
      <vt:lpstr>Calibri</vt:lpstr>
      <vt:lpstr>Century Gothic</vt:lpstr>
      <vt:lpstr>GT Walsheim Bold</vt:lpstr>
      <vt:lpstr>GT Walsheim Regular</vt:lpstr>
      <vt:lpstr>Wingdings</vt:lpstr>
      <vt:lpstr>Wingdings 3</vt:lpstr>
      <vt:lpstr>Visk</vt:lpstr>
      <vt:lpstr>PowerPoint-præsentation</vt:lpstr>
      <vt:lpstr>SSO i 2.hf</vt:lpstr>
      <vt:lpstr>Tidsplan for dit SSO-forløb</vt:lpstr>
      <vt:lpstr>Valg af fag til SSO 1</vt:lpstr>
      <vt:lpstr>Valg af fag til SSO 2</vt:lpstr>
      <vt:lpstr>Tildeling af vejleder</vt:lpstr>
      <vt:lpstr>Eksamenstilmelding</vt:lpstr>
      <vt:lpstr>Vejledning - obligatorisk</vt:lpstr>
      <vt:lpstr>Vejledning – forberedelse 1</vt:lpstr>
      <vt:lpstr>Vejledning – forberedelse 2</vt:lpstr>
      <vt:lpstr>Vejlederens rolle</vt:lpstr>
      <vt:lpstr>Opgaveformuleringen</vt:lpstr>
      <vt:lpstr>Krav til opgavebesvarelsen</vt:lpstr>
      <vt:lpstr>Opgavens omfang</vt:lpstr>
      <vt:lpstr>Krav til afleveringen</vt:lpstr>
      <vt:lpstr>Workshops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Jakob Hoffmann</dc:creator>
  <cp:lastModifiedBy>Annette Ottendal</cp:lastModifiedBy>
  <cp:revision>39</cp:revision>
  <cp:lastPrinted>2023-01-04T13:03:51Z</cp:lastPrinted>
  <dcterms:created xsi:type="dcterms:W3CDTF">2016-08-08T14:17:18Z</dcterms:created>
  <dcterms:modified xsi:type="dcterms:W3CDTF">2025-11-13T11:35:43Z</dcterms:modified>
</cp:coreProperties>
</file>